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4" r:id="rId3"/>
    <p:sldId id="256" r:id="rId4"/>
    <p:sldId id="258" r:id="rId5"/>
    <p:sldId id="259" r:id="rId6"/>
    <p:sldId id="260" r:id="rId7"/>
    <p:sldId id="261" r:id="rId8"/>
    <p:sldId id="275" r:id="rId9"/>
    <p:sldId id="276" r:id="rId10"/>
    <p:sldId id="262" r:id="rId11"/>
    <p:sldId id="264" r:id="rId12"/>
    <p:sldId id="263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gif>
</file>

<file path=ppt/media/image12.png>
</file>

<file path=ppt/media/image15.png>
</file>

<file path=ppt/media/image16.png>
</file>

<file path=ppt/media/image17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CAC4D-656B-4AB0-8A78-27966C356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FBF9A-D163-4CFB-BE25-0704F6964A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F65E8-C0CA-4676-B4B1-63FF778EC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699E9-572F-4C9A-94C8-B26A88BF1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247A6-164F-44FB-9E48-689B94B0A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354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194F6-98EE-4A44-B6F2-7000A9C04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03D00E-AB79-4F1D-9EC8-0C791AF02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69AB8-AFBA-42DF-B341-8B1B69035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D3A19-AE52-4D14-942D-2F94C9741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2C01D-F367-4633-9E41-10AF717C3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1158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DDA34F-1EDD-428A-8DF8-F98541B68F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AD6246-1C3F-48FC-A7BF-38759E861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D67CC-00BF-4827-B509-2E9BEEBE4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7A9A5-12B0-4201-BF9C-50239169E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40491-39D7-4AA6-A187-7B7D9BF72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6865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7DEDD-3336-4A04-B6A0-257EA8FFA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60560-5222-4CC0-8F74-436E41EAB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4AF32-E479-4F81-9ABF-48069CBFA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74ACD-9B7D-4FEB-B952-A818FDBB6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8526FF-2285-4B69-9CAB-C80F2E75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01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DE493-2A26-435C-96CF-DA95794719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D538E-B3FF-4DA0-B5EF-CF46C7EEF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63AAF-715F-4E88-8B44-624DC5CEE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0699F-9E12-48DE-886F-99F1E4DE5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37A81-EE03-41D5-8205-19F1A2F6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7139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CB713-82EF-411D-9C10-445CA8F0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3BC5A-3412-4DD0-8299-51C0FEEBF5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FFFE3-6294-4B23-BB99-E2E4352DE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8A6CB9-7AB1-4592-9CE7-18DC377EC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E5A49-F2AD-443D-B3FD-9A695CB01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21C47-CF32-4598-8280-8837AA219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5352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AC592-C4E7-4824-B9CA-893052BFF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EEFD99-77F6-4BAC-96DA-8C2B12978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C6E97D-4424-4EE1-A425-22BA30B07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0C9B97-7DC7-41E1-A29F-D4BF518E40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C65279-9C9D-41C9-A202-E4A527EF6C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70ECBC-C24C-4584-8B4E-6A1FC24FB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6AC3F1-8FBC-49B6-BD3A-82BBB7654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6F628D-6D1F-4D1F-93BD-50CBC8BAC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428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F7C76-5452-4422-8E38-597D842F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4403EA-DE0D-4216-9406-C54FC0AA7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6105F3-6B05-4E35-87F2-5ABDD413F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A31BC9-A657-4078-965B-A8A81590E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445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51EF46-9BF3-4254-BFEE-1A5D35B2C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CB2370-84CF-4B9C-9CB6-CF288884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666D4-EFCE-4486-BE2E-874A05E4F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22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BCD8-852A-452D-BB07-C8C3E36F6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C8EE95-1D23-44A1-90E8-144648DD2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D3020-1E15-4853-B757-DD0F71069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67E7D-2F9F-4285-99FE-7DD2F5433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889CE-8974-4CDC-80E2-619373F2B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57F77-E1AB-47D8-8868-5B951AC85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209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4F614-77A1-4D57-8270-75FF1324A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B9DE96-F10B-48CD-B7FA-5A2C59CBE5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8C278-FBCB-44C2-B32E-F0A906E72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8FCA3-05E6-40CA-B066-D7CE8E21F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81053F-6505-4924-B34A-FC0C51157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072FBA-1610-450A-85F5-6A04E1322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0507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ADE11B-7FDB-4A77-B484-B4694CA6C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22F445-CB30-4FD5-BC21-25FD19DB6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33853-29D6-4C75-8BA5-B369A59CED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0609-08B5-4616-94FC-841735A68FE4}" type="datetimeFigureOut">
              <a:rPr lang="fr-FR" smtClean="0"/>
              <a:t>28/04/2020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2A7230-6E97-485D-A327-9A8FE58F2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6778B-F89A-4D6E-94D1-3BC25C4B15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335D9-4994-4A6D-B55E-A3B1EA4984F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2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B9AA70A-98B3-4923-BCD1-3B487D9CC3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0205" y="646402"/>
            <a:ext cx="8871589" cy="5938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3703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E60DEB-F99C-4706-85D6-D17678333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71"/>
          <a:stretch/>
        </p:blipFill>
        <p:spPr>
          <a:xfrm>
            <a:off x="755339" y="1782472"/>
            <a:ext cx="4604602" cy="329305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E108939-88EF-44C6-8756-11685A7D01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672" b="18394"/>
          <a:stretch/>
        </p:blipFill>
        <p:spPr bwMode="auto">
          <a:xfrm>
            <a:off x="7798137" y="1081593"/>
            <a:ext cx="3563769" cy="4383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009F6C4-92A8-4E8E-961D-793DDD22459E}"/>
              </a:ext>
            </a:extLst>
          </p:cNvPr>
          <p:cNvSpPr txBox="1"/>
          <p:nvPr/>
        </p:nvSpPr>
        <p:spPr>
          <a:xfrm>
            <a:off x="1705585" y="5328431"/>
            <a:ext cx="2869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Maille cubique face centrée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693D1F-575D-4638-B43A-B63A37F31210}"/>
              </a:ext>
            </a:extLst>
          </p:cNvPr>
          <p:cNvSpPr txBox="1"/>
          <p:nvPr/>
        </p:nvSpPr>
        <p:spPr>
          <a:xfrm>
            <a:off x="7869676" y="5280112"/>
            <a:ext cx="28696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Maille hexagonale compacte</a:t>
            </a:r>
          </a:p>
        </p:txBody>
      </p:sp>
    </p:spTree>
    <p:extLst>
      <p:ext uri="{BB962C8B-B14F-4D97-AF65-F5344CB8AC3E}">
        <p14:creationId xmlns:p14="http://schemas.microsoft.com/office/powerpoint/2010/main" val="452293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F4FC1E-854F-477B-A054-9C59B6542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066" y="1451728"/>
            <a:ext cx="7504350" cy="384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CB7ED7-0713-4642-9D7C-046A5DF065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798"/>
          <a:stretch/>
        </p:blipFill>
        <p:spPr>
          <a:xfrm rot="16200000">
            <a:off x="4780333" y="-3193566"/>
            <a:ext cx="2631334" cy="98161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3708EF6-0A00-499D-BFBD-C252490BEF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72" r="37662" b="4332"/>
          <a:stretch/>
        </p:blipFill>
        <p:spPr>
          <a:xfrm rot="16200000">
            <a:off x="4731707" y="31143"/>
            <a:ext cx="2483318" cy="957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48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092B7C-6976-4481-AED0-AD6D5F608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1633" y="1480008"/>
            <a:ext cx="5697596" cy="3606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828137-A4A7-459B-B6FE-78AE81B10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3268"/>
          <a:stretch/>
        </p:blipFill>
        <p:spPr>
          <a:xfrm>
            <a:off x="395926" y="1082276"/>
            <a:ext cx="5697596" cy="452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926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BC0B0D-E487-443B-9639-E8DAE851B3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57"/>
          <a:stretch/>
        </p:blipFill>
        <p:spPr>
          <a:xfrm>
            <a:off x="2516956" y="648107"/>
            <a:ext cx="7711126" cy="556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49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3ECE45-3439-4BF8-8D88-0C9829E3A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787" y="1171575"/>
            <a:ext cx="949642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55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403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9338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4310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58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'Améthyste – Le Temple Yogi">
            <a:extLst>
              <a:ext uri="{FF2B5EF4-FFF2-40B4-BE49-F238E27FC236}">
                <a16:creationId xmlns:a16="http://schemas.microsoft.com/office/drawing/2014/main" id="{62322A62-7FC9-439A-B7D7-937277C06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316976"/>
            <a:ext cx="952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55792B-6D58-497F-B917-907A1A21AEB7}"/>
              </a:ext>
            </a:extLst>
          </p:cNvPr>
          <p:cNvSpPr txBox="1"/>
          <p:nvPr/>
        </p:nvSpPr>
        <p:spPr>
          <a:xfrm>
            <a:off x="1566153" y="6031976"/>
            <a:ext cx="9786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Géode d’améthyste</a:t>
            </a:r>
          </a:p>
        </p:txBody>
      </p:sp>
    </p:spTree>
    <p:extLst>
      <p:ext uri="{BB962C8B-B14F-4D97-AF65-F5344CB8AC3E}">
        <p14:creationId xmlns:p14="http://schemas.microsoft.com/office/powerpoint/2010/main" val="909858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1766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6912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1BF05F0-1ADC-4F65-AFB3-F26DFF8F95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7" t="13883" r="64897" b="33465"/>
          <a:stretch/>
        </p:blipFill>
        <p:spPr>
          <a:xfrm>
            <a:off x="348791" y="549492"/>
            <a:ext cx="4619134" cy="41827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658553-18ED-46C5-B3C3-91C3C21B02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534" y="461912"/>
            <a:ext cx="6008118" cy="47940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8DFBC1-4187-4E88-8123-53ACFBD2F378}"/>
              </a:ext>
            </a:extLst>
          </p:cNvPr>
          <p:cNvSpPr txBox="1"/>
          <p:nvPr/>
        </p:nvSpPr>
        <p:spPr>
          <a:xfrm>
            <a:off x="348791" y="4802414"/>
            <a:ext cx="461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Graphène (Microscope à Effet Tunnel)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92598-0EC1-4BCA-963C-85AA1CE004A9}"/>
              </a:ext>
            </a:extLst>
          </p:cNvPr>
          <p:cNvSpPr txBox="1"/>
          <p:nvPr/>
        </p:nvSpPr>
        <p:spPr>
          <a:xfrm>
            <a:off x="5756533" y="5272841"/>
            <a:ext cx="6008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Modèle parfait du graphène</a:t>
            </a:r>
          </a:p>
        </p:txBody>
      </p:sp>
    </p:spTree>
    <p:extLst>
      <p:ext uri="{BB962C8B-B14F-4D97-AF65-F5344CB8AC3E}">
        <p14:creationId xmlns:p14="http://schemas.microsoft.com/office/powerpoint/2010/main" val="127790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93ABFA-DBDD-4675-B1B9-9A3DD4235A82}"/>
              </a:ext>
            </a:extLst>
          </p:cNvPr>
          <p:cNvSpPr txBox="1"/>
          <p:nvPr/>
        </p:nvSpPr>
        <p:spPr>
          <a:xfrm>
            <a:off x="369651" y="6206247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images ont été empruntés aux cours de David Malka www.david-malka-mpsi.fr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2A76DE4-2BC6-4B5B-BD72-EEADB923F5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112" y="282421"/>
            <a:ext cx="5482246" cy="495030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2CD138-828E-4EAB-BCD7-9A16E2544A86}"/>
                  </a:ext>
                </a:extLst>
              </p:cNvPr>
              <p:cNvSpPr txBox="1"/>
              <p:nvPr/>
            </p:nvSpPr>
            <p:spPr>
              <a:xfrm>
                <a:off x="262647" y="5243209"/>
                <a:ext cx="11517549" cy="705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b="1" dirty="0"/>
                  <a:t>Réseau</a:t>
                </a:r>
                <a:r>
                  <a:rPr lang="fr-FR" dirty="0"/>
                  <a:t> : Ensemble infini triplement périodique de points (</a:t>
                </a:r>
                <a:r>
                  <a:rPr lang="fr-FR" b="1" dirty="0"/>
                  <a:t>nœuds</a:t>
                </a:r>
                <a:r>
                  <a:rPr lang="fr-FR" dirty="0"/>
                  <a:t>). C’est une entité géométrique. Ces nœuds se déduisent les uns des autres par des opérations de translations :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acc>
                    <m:r>
                      <a:rPr lang="fr-F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𝜆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acc>
                    <m:r>
                      <a:rPr lang="fr-FR" b="0" i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fr-FR" b="0" i="0" smtClean="0"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</m:acc>
                    <m:r>
                      <a:rPr lang="fr-FR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𝛾</m:t>
                    </m:r>
                    <m:acc>
                      <m:accPr>
                        <m:chr m:val="⃗"/>
                        <m:ctrlPr>
                          <a:rPr lang="fr-F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</m:acc>
                  </m:oMath>
                </a14:m>
                <a:endParaRPr lang="fr-FR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92CD138-828E-4EAB-BCD7-9A16E2544A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2647" y="5243209"/>
                <a:ext cx="11517549" cy="705642"/>
              </a:xfrm>
              <a:prstGeom prst="rect">
                <a:avLst/>
              </a:prstGeom>
              <a:blipFill>
                <a:blip r:embed="rId3"/>
                <a:stretch>
                  <a:fillRect l="-424" t="-4310" r="-741" b="-1034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657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D5A494-7699-4C69-B2D0-E4C905C2F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9285" y="350094"/>
            <a:ext cx="6143625" cy="54768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D9976E-F352-4AA1-A47C-19410D9837C6}"/>
              </a:ext>
            </a:extLst>
          </p:cNvPr>
          <p:cNvSpPr txBox="1"/>
          <p:nvPr/>
        </p:nvSpPr>
        <p:spPr>
          <a:xfrm>
            <a:off x="337225" y="5940792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Maille</a:t>
            </a:r>
            <a:r>
              <a:rPr lang="fr-FR" dirty="0"/>
              <a:t> : La maille d’un réseau est un élément de volume fermé qui engendre le réseau par translation.</a:t>
            </a:r>
          </a:p>
        </p:txBody>
      </p:sp>
    </p:spTree>
    <p:extLst>
      <p:ext uri="{BB962C8B-B14F-4D97-AF65-F5344CB8AC3E}">
        <p14:creationId xmlns:p14="http://schemas.microsoft.com/office/powerpoint/2010/main" val="72927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013F1D9-B207-44CB-A573-0A2A5CC89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059" y="318253"/>
            <a:ext cx="6134100" cy="54673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99AFA0-1061-4580-A6C6-8247244D060B}"/>
              </a:ext>
            </a:extLst>
          </p:cNvPr>
          <p:cNvSpPr txBox="1"/>
          <p:nvPr/>
        </p:nvSpPr>
        <p:spPr>
          <a:xfrm>
            <a:off x="337225" y="5940792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Maille</a:t>
            </a:r>
            <a:r>
              <a:rPr lang="fr-FR" dirty="0"/>
              <a:t> : La maille d’un réseau est un élément de volume fermé qui engendre le réseau par translation.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585344-7C8E-4F69-A24C-9A29A96CA596}"/>
              </a:ext>
            </a:extLst>
          </p:cNvPr>
          <p:cNvSpPr txBox="1"/>
          <p:nvPr/>
        </p:nvSpPr>
        <p:spPr>
          <a:xfrm>
            <a:off x="337225" y="6280647"/>
            <a:ext cx="115175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Les mailles représentés ci-dessus ne contiennent qu’un nœud en propre. Il s’agit de </a:t>
            </a:r>
            <a:r>
              <a:rPr lang="fr-FR" b="1" dirty="0"/>
              <a:t>maille simple. </a:t>
            </a:r>
          </a:p>
        </p:txBody>
      </p:sp>
    </p:spTree>
    <p:extLst>
      <p:ext uri="{BB962C8B-B14F-4D97-AF65-F5344CB8AC3E}">
        <p14:creationId xmlns:p14="http://schemas.microsoft.com/office/powerpoint/2010/main" val="3261159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4159BE-C36F-4C6D-8876-1477261C4853}"/>
              </a:ext>
            </a:extLst>
          </p:cNvPr>
          <p:cNvSpPr txBox="1"/>
          <p:nvPr/>
        </p:nvSpPr>
        <p:spPr>
          <a:xfrm>
            <a:off x="895546" y="6104736"/>
            <a:ext cx="1069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Motif : </a:t>
            </a:r>
            <a:r>
              <a:rPr lang="fr-FR" dirty="0"/>
              <a:t>C’est la plus petite entité discernable qui se répète périodiquement par translation. En pratique le motif est un atome ou un groupe d’atomes.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358042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4159BE-C36F-4C6D-8876-1477261C4853}"/>
              </a:ext>
            </a:extLst>
          </p:cNvPr>
          <p:cNvSpPr txBox="1"/>
          <p:nvPr/>
        </p:nvSpPr>
        <p:spPr>
          <a:xfrm>
            <a:off x="895546" y="6104736"/>
            <a:ext cx="106994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Motif : </a:t>
            </a:r>
            <a:r>
              <a:rPr lang="fr-FR" dirty="0"/>
              <a:t>C’est la plus petite entité discernable qui se répète périodiquement par translation. En pratique le motif est un atome ou un groupe d’atomes.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13077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8FC58D-4ED7-4919-9D86-CE38F0AF3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7036" y="106933"/>
            <a:ext cx="6556442" cy="58711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9748DF-5033-4892-8A75-6295BEBB8120}"/>
              </a:ext>
            </a:extLst>
          </p:cNvPr>
          <p:cNvSpPr txBox="1"/>
          <p:nvPr/>
        </p:nvSpPr>
        <p:spPr>
          <a:xfrm>
            <a:off x="4760538" y="6183983"/>
            <a:ext cx="316740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Cristal Parfait = Réseau + motif</a:t>
            </a:r>
          </a:p>
        </p:txBody>
      </p:sp>
    </p:spTree>
    <p:extLst>
      <p:ext uri="{BB962C8B-B14F-4D97-AF65-F5344CB8AC3E}">
        <p14:creationId xmlns:p14="http://schemas.microsoft.com/office/powerpoint/2010/main" val="94512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190</Words>
  <Application>Microsoft Office PowerPoint</Application>
  <PresentationFormat>Widescreen</PresentationFormat>
  <Paragraphs>13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25</cp:revision>
  <dcterms:created xsi:type="dcterms:W3CDTF">2020-04-19T17:20:37Z</dcterms:created>
  <dcterms:modified xsi:type="dcterms:W3CDTF">2020-04-28T17:01:40Z</dcterms:modified>
</cp:coreProperties>
</file>

<file path=docProps/thumbnail.jpeg>
</file>